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4"/>
  </p:sldMasterIdLst>
  <p:notesMasterIdLst>
    <p:notesMasterId r:id="rId17"/>
  </p:notesMasterIdLst>
  <p:sldIdLst>
    <p:sldId id="261" r:id="rId5"/>
    <p:sldId id="262" r:id="rId6"/>
    <p:sldId id="263" r:id="rId7"/>
    <p:sldId id="264" r:id="rId8"/>
    <p:sldId id="280" r:id="rId9"/>
    <p:sldId id="271" r:id="rId10"/>
    <p:sldId id="272" r:id="rId11"/>
    <p:sldId id="266" r:id="rId12"/>
    <p:sldId id="275" r:id="rId13"/>
    <p:sldId id="277" r:id="rId14"/>
    <p:sldId id="281" r:id="rId15"/>
    <p:sldId id="260" r:id="rId16"/>
  </p:sldIdLst>
  <p:sldSz cx="9144000" cy="6858000" type="screen4x3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nie Y Huang" initials="WYH" lastIdx="4" clrIdx="0">
    <p:extLst>
      <p:ext uri="{19B8F6BF-5375-455C-9EA6-DF929625EA0E}">
        <p15:presenceInfo xmlns:p15="http://schemas.microsoft.com/office/powerpoint/2012/main" userId="S-1-5-21-3814449816-1147414744-3287126245-542020" providerId="AD"/>
      </p:ext>
    </p:extLst>
  </p:cmAuthor>
  <p:cmAuthor id="2" name="Drushti A Gandhi" initials="DAG" lastIdx="4" clrIdx="1">
    <p:extLst>
      <p:ext uri="{19B8F6BF-5375-455C-9EA6-DF929625EA0E}">
        <p15:presenceInfo xmlns:p15="http://schemas.microsoft.com/office/powerpoint/2012/main" userId="Drushti A Gandhi" providerId="None"/>
      </p:ext>
    </p:extLst>
  </p:cmAuthor>
  <p:cmAuthor id="3" name="Elena Castaneda" initials="EC" lastIdx="2" clrIdx="2">
    <p:extLst>
      <p:ext uri="{19B8F6BF-5375-455C-9EA6-DF929625EA0E}">
        <p15:presenceInfo xmlns:p15="http://schemas.microsoft.com/office/powerpoint/2012/main" userId="6d66d40284a01ad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36699"/>
    <a:srgbClr val="ECECEC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095" autoAdjust="0"/>
  </p:normalViewPr>
  <p:slideViewPr>
    <p:cSldViewPr snapToGrid="0">
      <p:cViewPr>
        <p:scale>
          <a:sx n="70" d="100"/>
          <a:sy n="70" d="100"/>
        </p:scale>
        <p:origin x="1368" y="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529755-318C-4311-9F59-3B8DD9F2C910}" type="datetimeFigureOut">
              <a:rPr lang="en-US" smtClean="0"/>
              <a:t>7/5/2019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BC445-FB50-4B20-8F62-58618F83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42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8BC445-FB50-4B20-8F62-58618F83E6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1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" name="Picture 1" descr="RU_SHIELD_SIG_ST_PMS186_100K.eps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300803"/>
            <a:ext cx="4305300" cy="12779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88791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A5825F-7512-8045-B403-CF218AA2013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5980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E23BF7-9F5A-9E42-B502-689AC6A1E5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0687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448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448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FA2D79-D5B9-9E44-BC26-5C4012EF6E3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9686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4F06B10-230A-2842-997C-D8605B5277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392" y="1616364"/>
            <a:ext cx="7462662" cy="38515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34103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488343-B159-074D-B355-B61FD1A20D5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109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424AE8-78F8-144E-A4FE-553D35E590A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6710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 userDrawn="1">
            <p:custDataLst>
              <p:tags r:id="rId3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6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38600" cy="4533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38600" cy="4533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EDA8B8-D04C-214E-83CE-5B60915F93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917384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5261A5-F588-D34E-A84B-E514DA90C9A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6451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CC725B-9C86-6E43-AAF9-1A329DDB234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75869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9A03EE-8AFD-D547-9E71-0BD0BE6F934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9751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1F1C61-654F-EF4C-B7CF-635108DFC60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4945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6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2" name="think-cell Slide" r:id="rId17" imgW="270" imgH="270" progId="TCLayout.ActiveDocument.1">
                  <p:embed/>
                </p:oleObj>
              </mc:Choice>
              <mc:Fallback>
                <p:oleObj name="think-cell Slide" r:id="rId1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609600"/>
            <a:ext cx="8229600" cy="808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524000"/>
            <a:ext cx="8229600" cy="45339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5F5F5F"/>
                </a:solidFill>
                <a:cs typeface="Geneva" charset="0"/>
              </a:defRPr>
            </a:lvl1pPr>
          </a:lstStyle>
          <a:p>
            <a:pPr>
              <a:defRPr/>
            </a:pPr>
            <a:fld id="{94F06B10-230A-2842-997C-D8605B5277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558800"/>
            <a:ext cx="9144000" cy="6350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RU_SHIELD_LOGOTYPE_CMYK_K.eps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9" y="76200"/>
            <a:ext cx="1589962" cy="431800"/>
          </a:xfrm>
          <a:prstGeom prst="rect">
            <a:avLst/>
          </a:prstGeom>
        </p:spPr>
      </p:pic>
    </p:spTree>
    <p:custDataLst>
      <p:tags r:id="rId15"/>
    </p:custDataLst>
    <p:extLst>
      <p:ext uri="{BB962C8B-B14F-4D97-AF65-F5344CB8AC3E}">
        <p14:creationId xmlns:p14="http://schemas.microsoft.com/office/powerpoint/2010/main" val="4090910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706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+mj-lt"/>
          <a:ea typeface="ヒラギノ角ゴ Pro W3" charset="0"/>
          <a:cs typeface="Geneva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  <a:ea typeface="ヒラギノ角ゴ Pro W3" charset="0"/>
          <a:cs typeface="Geneva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  <a:ea typeface="ヒラギノ角ゴ Pro W3" charset="0"/>
          <a:cs typeface="Geneva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  <a:ea typeface="ヒラギノ角ゴ Pro W3" charset="0"/>
          <a:cs typeface="Geneva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  <a:ea typeface="ヒラギノ角ゴ Pro W3" charset="0"/>
          <a:cs typeface="Geneva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chemeClr val="tx2"/>
          </a:solidFill>
          <a:latin typeface="+mn-lt"/>
          <a:ea typeface="ヒラギノ角ゴ Pro W3" charset="0"/>
          <a:cs typeface="Geneva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2"/>
          </a:solidFill>
          <a:latin typeface="+mn-lt"/>
          <a:ea typeface="Geneva" charset="0"/>
          <a:cs typeface="Geneva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  <a:ea typeface="Geneva" charset="0"/>
          <a:cs typeface="Geneva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400">
          <a:solidFill>
            <a:schemeClr val="tx2"/>
          </a:solidFill>
          <a:latin typeface="+mn-lt"/>
          <a:ea typeface="Geneva" charset="0"/>
          <a:cs typeface="Geneva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2"/>
          </a:solidFill>
          <a:latin typeface="+mn-lt"/>
          <a:ea typeface="Geneva" charset="0"/>
          <a:cs typeface="Geneva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5F5F5F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5F5F5F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5F5F5F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5F5F5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45C0D1-182A-4F2D-81FC-B0BB2C10A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1585" y="1624084"/>
            <a:ext cx="6048375" cy="30956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301230" y="5286530"/>
            <a:ext cx="5458730" cy="1187053"/>
          </a:xfrm>
        </p:spPr>
        <p:txBody>
          <a:bodyPr/>
          <a:lstStyle/>
          <a:p>
            <a:pPr algn="l"/>
            <a:r>
              <a:rPr lang="en-US" sz="1800" dirty="0"/>
              <a:t>Anthony Giusti</a:t>
            </a:r>
            <a:br>
              <a:rPr lang="en-US" sz="1800" dirty="0"/>
            </a:br>
            <a:r>
              <a:rPr lang="en-US" sz="1800" dirty="0"/>
              <a:t>Brad Daniels</a:t>
            </a:r>
            <a:br>
              <a:rPr lang="en-US" sz="1800" dirty="0"/>
            </a:br>
            <a:r>
              <a:rPr lang="en-US" sz="1800" dirty="0"/>
              <a:t>David Grace</a:t>
            </a:r>
            <a:br>
              <a:rPr lang="en-US" sz="1800" dirty="0"/>
            </a:br>
            <a:r>
              <a:rPr lang="en-US" sz="1800" dirty="0"/>
              <a:t>Elena Castaneda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DE8E90-251B-4A04-BBCB-42FEAA193A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052" y="1269242"/>
            <a:ext cx="2349721" cy="3548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41B58C-6AEE-4325-9885-6AA258E68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475" y="1340674"/>
            <a:ext cx="4942095" cy="36624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0563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744DDEA-7F48-49AA-8308-6A3F1611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34" y="672860"/>
            <a:ext cx="8764438" cy="514495"/>
          </a:xfrm>
        </p:spPr>
        <p:txBody>
          <a:bodyPr/>
          <a:lstStyle/>
          <a:p>
            <a:pPr algn="ctr"/>
            <a:r>
              <a:rPr lang="en-US" sz="3000" b="0" dirty="0"/>
              <a:t>Texas Oil Towns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A26F92-65A9-4585-B062-28BB99427446}"/>
              </a:ext>
            </a:extLst>
          </p:cNvPr>
          <p:cNvSpPr txBox="1"/>
          <p:nvPr/>
        </p:nvSpPr>
        <p:spPr>
          <a:xfrm>
            <a:off x="559558" y="1364354"/>
            <a:ext cx="8193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E6AB35-0CA6-41C1-8D0B-270981AAF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50" y="1174734"/>
            <a:ext cx="8357016" cy="55893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0854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F9DFD8-DC11-4585-A350-9B51F37DC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183" y="2401910"/>
            <a:ext cx="5877526" cy="227428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63B08F5-F1C6-4C00-9ECA-A30C4206B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34" y="672860"/>
            <a:ext cx="8764438" cy="514495"/>
          </a:xfrm>
        </p:spPr>
        <p:txBody>
          <a:bodyPr/>
          <a:lstStyle/>
          <a:p>
            <a:pPr algn="ctr"/>
            <a:r>
              <a:rPr lang="en-US" sz="3000" b="0" dirty="0"/>
              <a:t>Wage Rate Correlation</a:t>
            </a:r>
          </a:p>
        </p:txBody>
      </p:sp>
    </p:spTree>
    <p:extLst>
      <p:ext uri="{BB962C8B-B14F-4D97-AF65-F5344CB8AC3E}">
        <p14:creationId xmlns:p14="http://schemas.microsoft.com/office/powerpoint/2010/main" val="2778568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8B44-BA76-4DBC-B9F2-DB7EE9F07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In Closing…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40FEA5-9A9A-4A5B-9261-1A0AA2C77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710" y="1476105"/>
            <a:ext cx="4152539" cy="50704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0485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7156" y="571498"/>
            <a:ext cx="4949687" cy="808038"/>
          </a:xfrm>
        </p:spPr>
        <p:txBody>
          <a:bodyPr/>
          <a:lstStyle/>
          <a:p>
            <a:pPr algn="ctr"/>
            <a:r>
              <a:rPr lang="en-US" dirty="0"/>
              <a:t>Project Objective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9D77E9-4F17-4D4E-B8D1-9998C4F2F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043" y="820525"/>
            <a:ext cx="4346714" cy="5850166"/>
          </a:xfrm>
          <a:prstGeom prst="rect">
            <a:avLst/>
          </a:prstGeom>
          <a:effectLst>
            <a:outerShdw dist="584200" dir="5400000" algn="ctr" rotWithShape="0">
              <a:srgbClr val="000000">
                <a:alpha val="0"/>
              </a:srgbClr>
            </a:outerShdw>
            <a:reflection endPos="65000" dist="50800" dir="5400000" sy="-100000" algn="bl" rotWithShape="0"/>
            <a:softEdge rad="8001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418270-C097-4C49-A8E4-F7878AA370E0}"/>
              </a:ext>
            </a:extLst>
          </p:cNvPr>
          <p:cNvSpPr txBox="1"/>
          <p:nvPr/>
        </p:nvSpPr>
        <p:spPr>
          <a:xfrm>
            <a:off x="3692801" y="5334001"/>
            <a:ext cx="5451199" cy="1323439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spAutoFit/>
          </a:bodyPr>
          <a:lstStyle/>
          <a:p>
            <a:r>
              <a:rPr lang="en-US" sz="1600" dirty="0"/>
              <a:t>Roles:</a:t>
            </a:r>
          </a:p>
          <a:p>
            <a:r>
              <a:rPr lang="en-US" sz="1600" dirty="0"/>
              <a:t>David Grace – Data Gathering (API) Labor Statistics</a:t>
            </a:r>
          </a:p>
          <a:p>
            <a:r>
              <a:rPr lang="en-US" sz="1600" dirty="0"/>
              <a:t>Anthony Giusti – Visualization</a:t>
            </a:r>
          </a:p>
          <a:p>
            <a:r>
              <a:rPr lang="en-US" sz="1600" dirty="0"/>
              <a:t>Brad Daniels– Data Gathering, cleansing and visualization</a:t>
            </a:r>
          </a:p>
          <a:p>
            <a:r>
              <a:rPr lang="en-US" sz="1600" dirty="0"/>
              <a:t>Elena Castaneda– Data Gathering, presentation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743678B-F1ED-4F1D-8085-11FEB10C0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2801" y="1944756"/>
            <a:ext cx="4949687" cy="296848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i="1" dirty="0"/>
              <a:t>Can economic indicators reveal the  negotiating power for a worker’s salary ? </a:t>
            </a:r>
          </a:p>
          <a:p>
            <a:pPr marL="0" indent="0" algn="ctr">
              <a:buNone/>
            </a:pPr>
            <a:endParaRPr lang="en-US" sz="2400" i="1" dirty="0"/>
          </a:p>
          <a:p>
            <a:pPr marL="0" indent="0" algn="ctr">
              <a:buNone/>
            </a:pPr>
            <a:r>
              <a:rPr lang="en-US" sz="2400" i="1" dirty="0"/>
              <a:t>How do these indicators affect the national and regional salaries? </a:t>
            </a:r>
          </a:p>
          <a:p>
            <a:pPr marL="0" indent="0" algn="ctr">
              <a:buNone/>
            </a:pPr>
            <a:endParaRPr lang="en-US" sz="1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1327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675395"/>
            <a:ext cx="8229600" cy="658513"/>
          </a:xfrm>
        </p:spPr>
        <p:txBody>
          <a:bodyPr/>
          <a:lstStyle/>
          <a:p>
            <a:pPr algn="ctr"/>
            <a:r>
              <a:rPr lang="en-US" dirty="0"/>
              <a:t>Data Sources and Retrieval Methods</a:t>
            </a:r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381A537D-688C-4BD7-8DF3-1AA089365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647000" y="1295908"/>
            <a:ext cx="3461982" cy="86752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A4D58E-67A0-4816-A163-250B97A48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1741" y="1499279"/>
            <a:ext cx="1801620" cy="14059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CB6DC9-6D63-49AE-914C-24004B9C6DD7}"/>
              </a:ext>
            </a:extLst>
          </p:cNvPr>
          <p:cNvSpPr txBox="1"/>
          <p:nvPr/>
        </p:nvSpPr>
        <p:spPr>
          <a:xfrm>
            <a:off x="5812849" y="2958504"/>
            <a:ext cx="3021184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API Data Retrieval</a:t>
            </a:r>
          </a:p>
          <a:p>
            <a:pPr algn="ctr"/>
            <a:r>
              <a:rPr lang="en-US" sz="1700" dirty="0">
                <a:solidFill>
                  <a:srgbClr val="000000"/>
                </a:solidFill>
              </a:rPr>
              <a:t>National and Regional Unemployment and Wage Data</a:t>
            </a:r>
            <a:endParaRPr lang="en-US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805DC5-B6E3-4172-8075-4AD1CEA39E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967" y="3388056"/>
            <a:ext cx="3579645" cy="83921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BD3B5DD-3677-4C5E-93C5-107480223766}"/>
              </a:ext>
            </a:extLst>
          </p:cNvPr>
          <p:cNvSpPr txBox="1"/>
          <p:nvPr/>
        </p:nvSpPr>
        <p:spPr>
          <a:xfrm>
            <a:off x="1550816" y="2137967"/>
            <a:ext cx="3021184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Retrieve data via CSV</a:t>
            </a:r>
          </a:p>
          <a:p>
            <a:r>
              <a:rPr lang="en-US" sz="1700" dirty="0"/>
              <a:t>Mortgage Origination Data</a:t>
            </a:r>
          </a:p>
          <a:p>
            <a:endParaRPr 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3E8FF4-6213-4260-AEA1-BCF868C15EA7}"/>
              </a:ext>
            </a:extLst>
          </p:cNvPr>
          <p:cNvSpPr txBox="1"/>
          <p:nvPr/>
        </p:nvSpPr>
        <p:spPr>
          <a:xfrm>
            <a:off x="383088" y="4210061"/>
            <a:ext cx="37559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 data via CSV</a:t>
            </a:r>
          </a:p>
          <a:p>
            <a:pPr algn="ctr"/>
            <a:r>
              <a:rPr lang="en-US" sz="1700" dirty="0"/>
              <a:t>Historical Oil Pricing</a:t>
            </a:r>
          </a:p>
          <a:p>
            <a:pPr algn="ctr"/>
            <a:r>
              <a:rPr lang="en-US" sz="1700" dirty="0"/>
              <a:t>Cushing, OK WTI Spot Price FOB</a:t>
            </a:r>
          </a:p>
          <a:p>
            <a:endParaRPr 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D681BC-DB13-466E-A38C-B3F030C7C4E8}"/>
              </a:ext>
            </a:extLst>
          </p:cNvPr>
          <p:cNvSpPr txBox="1"/>
          <p:nvPr/>
        </p:nvSpPr>
        <p:spPr>
          <a:xfrm>
            <a:off x="4470332" y="5329438"/>
            <a:ext cx="45552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 data via CSV</a:t>
            </a:r>
          </a:p>
          <a:p>
            <a:pPr algn="ctr"/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sz="1700" dirty="0">
                <a:solidFill>
                  <a:srgbClr val="000000"/>
                </a:solidFill>
              </a:rPr>
              <a:t>Consumers Price Index (CPI),  US Employment Data and US Average Income Rates</a:t>
            </a:r>
          </a:p>
          <a:p>
            <a:endParaRPr lang="en-US" b="1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FAB5C00-00D0-4C91-BB28-473D6ABCB3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1182" y="4754497"/>
            <a:ext cx="4344438" cy="50221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068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744DDEA-7F48-49AA-8308-6A3F1611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34" y="672860"/>
            <a:ext cx="8764438" cy="655608"/>
          </a:xfrm>
        </p:spPr>
        <p:txBody>
          <a:bodyPr/>
          <a:lstStyle/>
          <a:p>
            <a:pPr algn="ctr"/>
            <a:r>
              <a:rPr lang="en-US" sz="3000" b="0" dirty="0"/>
              <a:t>Data Exploration and Cleanup Process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E2B3D74-4FAA-4B90-8251-CDB40BD92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14" y="1534724"/>
            <a:ext cx="8004312" cy="4650416"/>
          </a:xfrm>
        </p:spPr>
        <p:txBody>
          <a:bodyPr/>
          <a:lstStyle/>
          <a:p>
            <a:pPr marL="0" indent="0">
              <a:lnSpc>
                <a:spcPts val="1700"/>
              </a:lnSpc>
              <a:spcBef>
                <a:spcPts val="0"/>
              </a:spcBef>
              <a:buNone/>
            </a:pPr>
            <a:endParaRPr lang="en-US" sz="2000" dirty="0"/>
          </a:p>
          <a:p>
            <a:pPr marL="0" indent="0" algn="ctr">
              <a:lnSpc>
                <a:spcPts val="1700"/>
              </a:lnSpc>
              <a:spcBef>
                <a:spcPts val="0"/>
              </a:spcBef>
              <a:buNone/>
            </a:pPr>
            <a:r>
              <a:rPr lang="en-US" sz="2000" dirty="0"/>
              <a:t>Bureau of Labor Statistics- API</a:t>
            </a:r>
          </a:p>
          <a:p>
            <a:pPr marL="0" indent="0">
              <a:lnSpc>
                <a:spcPts val="1700"/>
              </a:lnSpc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lnSpc>
                <a:spcPts val="1700"/>
              </a:lnSpc>
              <a:spcBef>
                <a:spcPts val="0"/>
              </a:spcBef>
              <a:buNone/>
            </a:pPr>
            <a:endParaRPr lang="en-US" sz="20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000" dirty="0"/>
              <a:t>Available data series </a:t>
            </a:r>
            <a:endParaRPr lang="en-US" sz="1600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	</a:t>
            </a:r>
            <a:r>
              <a:rPr lang="en-US" sz="1300" dirty="0"/>
              <a:t>CEU0800000003: National Employment , Hours and Earnings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300" dirty="0"/>
              <a:t>	 EES10140001: National Employment , Hours and Earnings (SIC basis)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300" dirty="0"/>
              <a:t>	LAUCN28107000000003: Local Area Unemployment Statistics </a:t>
            </a:r>
          </a:p>
          <a:p>
            <a:pPr marL="0" indent="0">
              <a:lnSpc>
                <a:spcPts val="1700"/>
              </a:lnSpc>
              <a:spcBef>
                <a:spcPts val="0"/>
              </a:spcBef>
              <a:buNone/>
            </a:pPr>
            <a:endParaRPr lang="en-US" sz="16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000" dirty="0"/>
              <a:t>API Key vs no API Key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300" dirty="0"/>
              <a:t>	system-allowed limit of 25 /50 series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300" dirty="0"/>
              <a:t>	daily limits on data pulls</a:t>
            </a:r>
          </a:p>
          <a:p>
            <a:pPr lvl="1">
              <a:lnSpc>
                <a:spcPts val="1700"/>
              </a:lnSpc>
              <a:spcBef>
                <a:spcPts val="0"/>
              </a:spcBef>
            </a:pPr>
            <a:endParaRPr lang="en-US" sz="1600" dirty="0"/>
          </a:p>
          <a:p>
            <a:pPr>
              <a:lnSpc>
                <a:spcPts val="1700"/>
              </a:lnSpc>
              <a:spcBef>
                <a:spcPts val="0"/>
              </a:spcBef>
            </a:pPr>
            <a:r>
              <a:rPr lang="en-US" sz="2000" dirty="0"/>
              <a:t>Consolidating multiple series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94990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744DDEA-7F48-49AA-8308-6A3F1611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34" y="672860"/>
            <a:ext cx="8764438" cy="655608"/>
          </a:xfrm>
        </p:spPr>
        <p:txBody>
          <a:bodyPr/>
          <a:lstStyle/>
          <a:p>
            <a:pPr algn="ctr"/>
            <a:r>
              <a:rPr lang="en-US" sz="3000" b="0" dirty="0"/>
              <a:t>Data Exploration and Cleanup Process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E2B3D74-4FAA-4B90-8251-CDB40BD92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122" y="1534724"/>
            <a:ext cx="7272262" cy="4650416"/>
          </a:xfrm>
        </p:spPr>
        <p:txBody>
          <a:bodyPr/>
          <a:lstStyle/>
          <a:p>
            <a:pPr marL="0" indent="0">
              <a:lnSpc>
                <a:spcPts val="1700"/>
              </a:lnSpc>
              <a:spcBef>
                <a:spcPts val="0"/>
              </a:spcBef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000" dirty="0"/>
              <a:t>Retrieve data via CSV</a:t>
            </a:r>
          </a:p>
          <a:p>
            <a:pPr marL="0" indent="0" algn="ctr">
              <a:buNone/>
            </a:pPr>
            <a:endParaRPr lang="en-US" sz="2000" dirty="0"/>
          </a:p>
          <a:p>
            <a:r>
              <a:rPr lang="en-US" sz="1600" dirty="0"/>
              <a:t> FRED, the Federal Reserve Economic Data website. (</a:t>
            </a:r>
            <a:r>
              <a:rPr lang="en-US" sz="1600" u="sng" dirty="0">
                <a:solidFill>
                  <a:srgbClr val="0070C0"/>
                </a:solidFill>
              </a:rPr>
              <a:t>https://fred.stlouisfed.org</a:t>
            </a:r>
            <a:r>
              <a:rPr lang="en-US" sz="1600" dirty="0"/>
              <a:t>)</a:t>
            </a:r>
          </a:p>
          <a:p>
            <a:pPr marL="914400" lvl="2" indent="0">
              <a:lnSpc>
                <a:spcPct val="150000"/>
              </a:lnSpc>
              <a:buNone/>
            </a:pPr>
            <a:r>
              <a:rPr lang="en-US" sz="1400" dirty="0"/>
              <a:t>Interest Rates, </a:t>
            </a:r>
          </a:p>
          <a:p>
            <a:pPr marL="914400" lvl="2" indent="0">
              <a:lnSpc>
                <a:spcPct val="150000"/>
              </a:lnSpc>
              <a:buNone/>
            </a:pPr>
            <a:r>
              <a:rPr lang="en-US" sz="1400" dirty="0"/>
              <a:t>Oil Prices, </a:t>
            </a:r>
          </a:p>
          <a:p>
            <a:pPr marL="914400" lvl="2" indent="0">
              <a:lnSpc>
                <a:spcPct val="150000"/>
              </a:lnSpc>
              <a:buNone/>
            </a:pPr>
            <a:r>
              <a:rPr lang="en-US" sz="1400" dirty="0"/>
              <a:t>Consumer Price Index (Inflation)</a:t>
            </a:r>
          </a:p>
          <a:p>
            <a:pPr marL="914400" lvl="2" indent="0">
              <a:lnSpc>
                <a:spcPct val="150000"/>
              </a:lnSpc>
              <a:buNone/>
            </a:pPr>
            <a:r>
              <a:rPr lang="en-US" sz="1400" dirty="0"/>
              <a:t>US Employment </a:t>
            </a:r>
          </a:p>
          <a:p>
            <a:pPr marL="914400" lvl="2" indent="0">
              <a:lnSpc>
                <a:spcPct val="150000"/>
              </a:lnSpc>
              <a:buNone/>
            </a:pPr>
            <a:r>
              <a:rPr lang="en-US" sz="1400" dirty="0"/>
              <a:t>Average Hourly Earnings.</a:t>
            </a:r>
          </a:p>
          <a:p>
            <a:pPr marL="914400" lvl="2" indent="0">
              <a:buNone/>
            </a:pPr>
            <a:endParaRPr lang="en-US" sz="1400" dirty="0"/>
          </a:p>
          <a:p>
            <a:r>
              <a:rPr lang="en-US" sz="1600" dirty="0"/>
              <a:t>Mortgage Bankers Association</a:t>
            </a:r>
          </a:p>
          <a:p>
            <a:pPr marL="0" indent="0">
              <a:buNone/>
            </a:pPr>
            <a:r>
              <a:rPr lang="en-US" sz="1400" dirty="0"/>
              <a:t>	Mortgage Data</a:t>
            </a:r>
            <a:endParaRPr lang="en-US" sz="1600" dirty="0"/>
          </a:p>
          <a:p>
            <a:endParaRPr lang="en-US" sz="1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6322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744DDEA-7F48-49AA-8308-6A3F1611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34" y="672860"/>
            <a:ext cx="8764438" cy="514495"/>
          </a:xfrm>
        </p:spPr>
        <p:txBody>
          <a:bodyPr/>
          <a:lstStyle/>
          <a:p>
            <a:pPr algn="ctr"/>
            <a:r>
              <a:rPr lang="en-US" sz="3000" b="0" dirty="0"/>
              <a:t>National Indexes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A26F92-65A9-4585-B062-28BB99427446}"/>
              </a:ext>
            </a:extLst>
          </p:cNvPr>
          <p:cNvSpPr txBox="1"/>
          <p:nvPr/>
        </p:nvSpPr>
        <p:spPr>
          <a:xfrm>
            <a:off x="559558" y="1364354"/>
            <a:ext cx="8193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Percentage Change of Unemployment Rate, Average Earning  and CPI Index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69C4C9-93BC-4A17-A8C8-A9932A583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596" y="1733686"/>
            <a:ext cx="7105508" cy="469983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8329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744DDEA-7F48-49AA-8308-6A3F1611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34" y="672860"/>
            <a:ext cx="8764438" cy="514495"/>
          </a:xfrm>
        </p:spPr>
        <p:txBody>
          <a:bodyPr/>
          <a:lstStyle/>
          <a:p>
            <a:pPr algn="ctr"/>
            <a:r>
              <a:rPr lang="en-US" sz="3000" b="0" dirty="0"/>
              <a:t>National Indexes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A26F92-65A9-4585-B062-28BB99427446}"/>
              </a:ext>
            </a:extLst>
          </p:cNvPr>
          <p:cNvSpPr txBox="1"/>
          <p:nvPr/>
        </p:nvSpPr>
        <p:spPr>
          <a:xfrm>
            <a:off x="559558" y="1364354"/>
            <a:ext cx="8193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Percentage Change of Unemployment Rate, Average Earning  and Long Term Interest Rate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D95776-58F6-4FBD-A415-67E5AF7E9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24" y="2010685"/>
            <a:ext cx="7724918" cy="46767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71862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CDB0A-41EF-4435-B7B0-EBE8100AF1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1083" y="2308557"/>
            <a:ext cx="8181833" cy="3218786"/>
          </a:xfrm>
        </p:spPr>
        <p:txBody>
          <a:bodyPr/>
          <a:lstStyle/>
          <a:p>
            <a:pPr algn="ctr"/>
            <a:r>
              <a:rPr lang="en-US" sz="4000" dirty="0"/>
              <a:t>Regional Analysis</a:t>
            </a:r>
          </a:p>
          <a:p>
            <a:pPr algn="ctr"/>
            <a:endParaRPr lang="en-US" dirty="0"/>
          </a:p>
          <a:p>
            <a:endParaRPr lang="en-US" sz="2000" dirty="0"/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Oil industry in the Texas oil towns of Houston, Midland, Beaumont</a:t>
            </a:r>
          </a:p>
          <a:p>
            <a:pPr algn="ctr"/>
            <a:endParaRPr lang="en-US" sz="4000" dirty="0"/>
          </a:p>
          <a:p>
            <a:pPr algn="ctr"/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48517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744DDEA-7F48-49AA-8308-6A3F1611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34" y="672860"/>
            <a:ext cx="8764438" cy="514495"/>
          </a:xfrm>
        </p:spPr>
        <p:txBody>
          <a:bodyPr/>
          <a:lstStyle/>
          <a:p>
            <a:pPr algn="ctr"/>
            <a:r>
              <a:rPr lang="en-US" sz="3000" b="0" dirty="0"/>
              <a:t>Texas Oil Towns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A26F92-65A9-4585-B062-28BB99427446}"/>
              </a:ext>
            </a:extLst>
          </p:cNvPr>
          <p:cNvSpPr txBox="1"/>
          <p:nvPr/>
        </p:nvSpPr>
        <p:spPr>
          <a:xfrm>
            <a:off x="559558" y="1364354"/>
            <a:ext cx="8193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2588DD-7426-4904-93C1-2B271E241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96" y="1299857"/>
            <a:ext cx="8004746" cy="55261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67683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DESIGN_ID_RU_TEMPLATE_SHIELD_RBHS" val="GKmvhmWk"/>
  <p:tag name="ARTICULATE_SLIDE_COUNT" val="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RU_template_SHIELD_RBHS">
  <a:themeElements>
    <a:clrScheme name="RU_Template_Verdana_G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RU_Template_Verdana_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RU_Template_Verdana_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3" id="{4135E59D-05E5-C847-A096-3500040F9E65}" vid="{911F9981-630E-C945-86D4-EDA04471F6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861C83E27A734F821A1E89293B3BF7" ma:contentTypeVersion="9" ma:contentTypeDescription="Create a new document." ma:contentTypeScope="" ma:versionID="b2195adec4528ececb8973004441cc52">
  <xsd:schema xmlns:xsd="http://www.w3.org/2001/XMLSchema" xmlns:xs="http://www.w3.org/2001/XMLSchema" xmlns:p="http://schemas.microsoft.com/office/2006/metadata/properties" xmlns:ns2="ec6e6475-f129-46f9-8011-f4bd546f3fc3" xmlns:ns3="5abc1e82-59c7-46f2-9e31-2c04ded061ca" targetNamespace="http://schemas.microsoft.com/office/2006/metadata/properties" ma:root="true" ma:fieldsID="0ed66143e4eb03f9f75832cc14a01a87" ns2:_="" ns3:_="">
    <xsd:import namespace="ec6e6475-f129-46f9-8011-f4bd546f3fc3"/>
    <xsd:import namespace="5abc1e82-59c7-46f2-9e31-2c04ded061ca"/>
    <xsd:element name="properties">
      <xsd:complexType>
        <xsd:sequence>
          <xsd:element name="documentManagement">
            <xsd:complexType>
              <xsd:all>
                <xsd:element ref="ns2:Owner_x002f_PM" minOccurs="0"/>
                <xsd:element ref="ns2:MediaServiceMetadata" minOccurs="0"/>
                <xsd:element ref="ns2:MediaServiceFastMetadata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6e6475-f129-46f9-8011-f4bd546f3fc3" elementFormDefault="qualified">
    <xsd:import namespace="http://schemas.microsoft.com/office/2006/documentManagement/types"/>
    <xsd:import namespace="http://schemas.microsoft.com/office/infopath/2007/PartnerControls"/>
    <xsd:element name="Owner_x002f_PM" ma:index="8" nillable="true" ma:displayName="Owner/PM" ma:description="Name of project owner" ma:internalName="Owner_x002f_PM">
      <xsd:simpleType>
        <xsd:restriction base="dms:Text">
          <xsd:maxLength value="255"/>
        </xsd:restriction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bc1e82-59c7-46f2-9e31-2c04ded061c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wner_x002f_PM xmlns="ec6e6475-f129-46f9-8011-f4bd546f3fc3" xsi:nil="true"/>
  </documentManagement>
</p:properties>
</file>

<file path=customXml/itemProps1.xml><?xml version="1.0" encoding="utf-8"?>
<ds:datastoreItem xmlns:ds="http://schemas.openxmlformats.org/officeDocument/2006/customXml" ds:itemID="{0660C2FD-5FF4-4FBD-B40B-0B163ED763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20DEFBC-C259-4D32-8CBC-D8BDE599EC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c6e6475-f129-46f9-8011-f4bd546f3fc3"/>
    <ds:schemaRef ds:uri="5abc1e82-59c7-46f2-9e31-2c04ded061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3B75382-BEA5-47FE-B87F-62BF0C58CB96}">
  <ds:schemaRefs>
    <ds:schemaRef ds:uri="http://schemas.microsoft.com/office/2006/metadata/properties"/>
    <ds:schemaRef ds:uri="ec6e6475-f129-46f9-8011-f4bd546f3fc3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5abc1e82-59c7-46f2-9e31-2c04ded061ca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15203</TotalTime>
  <Words>232</Words>
  <Application>Microsoft Office PowerPoint</Application>
  <PresentationFormat>On-screen Show (4:3)</PresentationFormat>
  <Paragraphs>62</Paragraphs>
  <Slides>12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RU_template_SHIELD_RBHS</vt:lpstr>
      <vt:lpstr>think-cell Slide</vt:lpstr>
      <vt:lpstr>Anthony Giusti Brad Daniels David Grace Elena Castaneda</vt:lpstr>
      <vt:lpstr>Project Objective</vt:lpstr>
      <vt:lpstr>Data Sources and Retrieval Methods</vt:lpstr>
      <vt:lpstr>Data Exploration and Cleanup Process</vt:lpstr>
      <vt:lpstr>Data Exploration and Cleanup Process</vt:lpstr>
      <vt:lpstr>National Indexes</vt:lpstr>
      <vt:lpstr>National Indexes</vt:lpstr>
      <vt:lpstr>PowerPoint Presentation</vt:lpstr>
      <vt:lpstr>Texas Oil Towns</vt:lpstr>
      <vt:lpstr>Texas Oil Towns</vt:lpstr>
      <vt:lpstr>Wage Rate Correlation</vt:lpstr>
      <vt:lpstr>In Closing…</vt:lpstr>
    </vt:vector>
  </TitlesOfParts>
  <Company>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CMO Workshop – Project Managers ThinkTank Session Results</dc:title>
  <dc:creator>Winnie Y Huang</dc:creator>
  <cp:lastModifiedBy>Elena Castaneda</cp:lastModifiedBy>
  <cp:revision>303</cp:revision>
  <dcterms:created xsi:type="dcterms:W3CDTF">2018-04-24T19:10:50Z</dcterms:created>
  <dcterms:modified xsi:type="dcterms:W3CDTF">2019-07-05T18:23:06Z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0x010100B1861C83E27A734F821A1E89293B3BF7</vt:lpwstr>
  </property>
  <property fmtid="{D5CDD505-2E9C-101B-9397-08002B2CF9AE}" pid="3" name="ArticulateGUID">
    <vt:lpwstr>7DFAFA3B-F61C-4BCF-B8F1-5421BBE870E3</vt:lpwstr>
  </property>
  <property fmtid="{D5CDD505-2E9C-101B-9397-08002B2CF9AE}" pid="4" name="ArticulatePath">
    <vt:lpwstr>https://rutgersconnect.sharepoint.com/sites/finance/pmo/PMO%20Toolbox/CHANGE%20MANAGEMENT%20OFFICE/CMO%20Phase%201%20Docs/CMO_Operating%20Model_Short%20Term%20Operating%20Model%20Recommendations_053118_Final%20Draft</vt:lpwstr>
  </property>
</Properties>
</file>